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2"/>
  </p:notesMasterIdLst>
  <p:handoutMasterIdLst>
    <p:handoutMasterId r:id="rId33"/>
  </p:handoutMasterIdLst>
  <p:sldIdLst>
    <p:sldId id="288" r:id="rId2"/>
    <p:sldId id="337" r:id="rId3"/>
    <p:sldId id="317" r:id="rId4"/>
    <p:sldId id="318" r:id="rId5"/>
    <p:sldId id="467" r:id="rId6"/>
    <p:sldId id="471" r:id="rId7"/>
    <p:sldId id="473" r:id="rId8"/>
    <p:sldId id="472" r:id="rId9"/>
    <p:sldId id="470" r:id="rId10"/>
    <p:sldId id="474" r:id="rId11"/>
    <p:sldId id="323" r:id="rId12"/>
    <p:sldId id="324" r:id="rId13"/>
    <p:sldId id="325" r:id="rId14"/>
    <p:sldId id="326" r:id="rId15"/>
    <p:sldId id="328" r:id="rId16"/>
    <p:sldId id="475" r:id="rId17"/>
    <p:sldId id="329" r:id="rId18"/>
    <p:sldId id="476" r:id="rId19"/>
    <p:sldId id="478" r:id="rId20"/>
    <p:sldId id="477" r:id="rId21"/>
    <p:sldId id="330" r:id="rId22"/>
    <p:sldId id="336" r:id="rId23"/>
    <p:sldId id="315" r:id="rId24"/>
    <p:sldId id="314" r:id="rId25"/>
    <p:sldId id="285" r:id="rId26"/>
    <p:sldId id="331" r:id="rId27"/>
    <p:sldId id="332" r:id="rId28"/>
    <p:sldId id="333" r:id="rId29"/>
    <p:sldId id="334" r:id="rId30"/>
    <p:sldId id="327" r:id="rId31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0E67"/>
    <a:srgbClr val="002E5F"/>
    <a:srgbClr val="1A305D"/>
    <a:srgbClr val="041E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8"/>
    <p:restoredTop sz="94694"/>
  </p:normalViewPr>
  <p:slideViewPr>
    <p:cSldViewPr snapToGrid="0">
      <p:cViewPr varScale="1">
        <p:scale>
          <a:sx n="146" d="100"/>
          <a:sy n="146" d="100"/>
        </p:scale>
        <p:origin x="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AEE125-4DF2-8F21-534F-ADFA9665E6C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9FFA90-3840-FB91-2544-3B79E6C99171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E20D1C-6C6C-1AF6-DCF0-9C2A1B42B1EE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D837E8-90A7-A576-6A50-881D2A9077DB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D76B416-C821-CF4F-8AAE-7DF9003A663D}" type="slidenum">
              <a:t>‹#›</a:t>
            </a:fld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3824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812178-3920-CF56-B27D-9246EA4222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A48169-291D-BC77-63EC-3903E413181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GB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6FFBD61-F468-8FEA-2F94-002A5074420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DE2DA1-13FA-89A7-9993-640BD6DBB8F9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219E5-9208-5B06-E405-38C7F466375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6D545-D758-F073-EAF8-5AE90AAA440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EE0375DA-AE4A-3844-BB46-376F9CA4052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407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GB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08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40394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58074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52D80-1A43-7386-4328-DDDBC3B04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B68EF7-1E33-E235-C62B-8616C3E49E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9787E-D4B9-B2A7-4D92-5891FACDB7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656FF-EA7F-D529-AB5E-AA3FE81BFA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23412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84322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25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848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5830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00644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5573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64036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30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5789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667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4455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6585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EBACE-EBE1-91B1-A2AE-695274FFB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12B8B-03A3-F53B-4B86-74E7C08626D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5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08BF90-43C7-616B-370A-E7599BA3C04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4DFBD8-4476-3287-5C38-70FAC03491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3622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8593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9392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Building capacity in the Digital Humanities</a:t>
            </a:r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 </a:t>
            </a:r>
          </a:p>
          <a:p>
            <a:pPr algn="l"/>
            <a:r>
              <a:rPr lang="en-GB" b="0" i="0" dirty="0">
                <a:solidFill>
                  <a:srgbClr val="041D40"/>
                </a:solidFill>
                <a:effectLst/>
                <a:latin typeface="Source Sans Pro" panose="020B0503030403020204" pitchFamily="34" charset="0"/>
              </a:rPr>
              <a:t>The Digital Research Infrastructure for the Arts and Humanities (DARIAH) aims to enhance and support digitally-enabled research and teaching across the arts and humanities. DARIAH is a network of people, expertise, information, knowledge, content, methods, tools and technologies from its member countries.   It develops, maintains and operates an infrastructure in support of ICT-based research practices and sustains researchers in using them to build, analyse and interpret digital resources. By working with communities of practice, DARIAH brings together individual state-of-the-art digital arts and humanities activities and scales their results to a European level. It preserves, provides access to and disseminates research that stems from these collaborations and ensures that best practices, methodological and technical standards are followed. 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58534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9481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333D-7275-4A17-82D6-4D7F09D8A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078" y="928028"/>
            <a:ext cx="7560469" cy="1974191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86A042-841F-4C62-8157-1EF7FF978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078" y="2978352"/>
            <a:ext cx="7560469" cy="1369070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48939-F201-4F2F-9889-195C1B862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F5BC7-5398-4C39-8083-B6BD2DDEA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8DD14-7A50-4F34-9733-F108B654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0070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6751E-EFD0-4EF4-A9CF-8DCD41A82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839059-FB51-4E59-9614-38643E4A1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983E5-2E81-4E8F-B1C5-62F01C0E7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D2E66-41B2-4D2E-A6F4-E687ED066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52014-E864-4B46-BB3B-DDE64D1B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062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DAE25D-5EB4-4112-8AC3-D868F18FF9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13947" y="301904"/>
            <a:ext cx="2173635" cy="48055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64FF5-61C6-4D23-BF31-29466F960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93043" y="301904"/>
            <a:ext cx="6394896" cy="48055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D24E6-E821-44AC-AC26-C2950F136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A2513-847A-451B-87EC-98F3404C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56C40-A2E7-45C6-B357-F8ACB0BD1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76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BC4A1-B204-4ABF-ACA4-0C0AFC66A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AD33E-6E47-41C2-843B-3134FD72B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DD308-9611-412B-A586-13DB4121D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6A94E-DBDC-44DC-BE23-E539D0263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F5E6F-6D0E-44A4-9E9E-986967E57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87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5398C-6F3E-4C39-B322-D2548D9B2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93" y="1413700"/>
            <a:ext cx="8694539" cy="2358791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C0BF5-582A-4A37-AECA-371E1670C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793" y="3794807"/>
            <a:ext cx="8694539" cy="1240432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A1DAF-CBF7-488B-AB7B-CD1E301E0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492A8-8999-491A-9AB8-DEA319DED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F064A-91C5-4B3F-A1AA-F8D62E9E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396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25C68-98DB-4184-8660-712F72652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75FC7-C257-4104-894B-9A96D45EA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3043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730940-C57A-45BE-A570-1F0AC9D77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03316" y="1509521"/>
            <a:ext cx="4284266" cy="3597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5A1366-E7CD-457C-B16E-66178502E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F818B-D5F7-4143-9E8D-2B6D45F00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39FD8-883A-44E7-B9CB-BC9B52955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5159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1C3D1-459C-4974-901C-536D713F1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01905"/>
            <a:ext cx="8694539" cy="10960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0859E-B9FC-4B28-B5A9-F4BCE0FC0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357" y="1390073"/>
            <a:ext cx="4264576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8F744-3A0A-4F3C-BA50-9552F6CDA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357" y="2071326"/>
            <a:ext cx="4264576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BC09E2-2B38-465C-B078-E24C8D3F9B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316" y="1390073"/>
            <a:ext cx="4285579" cy="6812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23FD4D-F720-4A1D-A816-E488E1ECB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316" y="2071326"/>
            <a:ext cx="4285579" cy="3046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234446-D8D4-40FC-BDCA-F0B59A8B2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A492E-97D4-4A72-AF57-E7B6670B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A5E65A-B50D-4878-BE06-AC80BE4B6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217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1910C-662A-4766-BD13-AA38AD72D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9C7756-6D7F-4500-BC17-862126212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106CFD-84C0-440D-9F32-00F1C8C5C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56B55-1C76-4B28-8FFC-E7B5D9E56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929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EB4DC-35E5-4992-B941-9A638AF71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572934-22A4-411C-AA1D-D8C6CD55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27038-EA87-48C4-876B-97FA5ED2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41428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C3CF0-3551-4A0C-A39B-6506FBD53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D36A3-1AAC-4BCC-B926-79437500B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E0BBA-7FBE-4910-9485-8A8F48FD8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70449-B2EB-499A-BADC-E0B973C55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62A66-EC6F-4D12-8C44-CCE04D55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61DD0-2537-4DEC-A567-F7FE746C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318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63030-9811-4D08-85A1-19DFC4927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56" y="378037"/>
            <a:ext cx="3251264" cy="1323128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298AE5-7641-4FB8-A144-A9D68E993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5579" y="816455"/>
            <a:ext cx="5103316" cy="4029766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6BAEC6-8135-4541-BCA9-946B0B4F0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356" y="1701165"/>
            <a:ext cx="3251264" cy="3151619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F599B-0A95-4FA3-8797-C5604FB4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059C3-AACC-4C82-849D-A6398F7C0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CCD8E-A92E-4A37-9606-BC743D3E6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338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FC5169-05FC-445B-870A-89EFD49CC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43" y="301905"/>
            <a:ext cx="8694539" cy="1096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D839E-C401-4E74-8FC8-1053FCFAC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043" y="1509521"/>
            <a:ext cx="8694539" cy="3597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9AC2D-B3EB-482C-8B48-1BBDA5FD39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3043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63AAD-4472-4664-B3DD-E072D978E5BB}" type="datetimeFigureOut">
              <a:rPr lang="en-GB" smtClean="0"/>
              <a:t>09/02/2026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AEE31-F4BE-46D4-97C8-AB110E6882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9207" y="5255760"/>
            <a:ext cx="340221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819A6-7803-4AB8-ACC6-980B3D27B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19441" y="5255760"/>
            <a:ext cx="2268141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8963E-085C-4A81-A56F-20E3556E53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36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>
            <a:extLst>
              <a:ext uri="{FF2B5EF4-FFF2-40B4-BE49-F238E27FC236}">
                <a16:creationId xmlns:a16="http://schemas.microsoft.com/office/drawing/2014/main" id="{12363F44-80FF-BB76-0923-777EB349A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5" y="-28098"/>
            <a:ext cx="11027715" cy="620435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07" y="1658581"/>
            <a:ext cx="3006316" cy="28045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6772" y="1679492"/>
            <a:ext cx="3469107" cy="2769387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Data</a:t>
            </a:r>
          </a:p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Culture</a:t>
            </a:r>
          </a:p>
          <a:p>
            <a:pPr>
              <a:lnSpc>
                <a:spcPts val="7028"/>
              </a:lnSpc>
            </a:pP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society</a:t>
            </a:r>
            <a:endParaRPr lang="en-GB" sz="7937" b="1" dirty="0">
              <a:solidFill>
                <a:schemeClr val="bg1"/>
              </a:solidFill>
              <a:latin typeface="Verdana Pro Co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92" y="385836"/>
            <a:ext cx="3168339" cy="6235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C4F712-6D37-724B-8390-B51ED1FA16C7}"/>
              </a:ext>
            </a:extLst>
          </p:cNvPr>
          <p:cNvSpPr/>
          <p:nvPr/>
        </p:nvSpPr>
        <p:spPr>
          <a:xfrm>
            <a:off x="673193" y="5061391"/>
            <a:ext cx="957313" cy="3213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88">
                <a:solidFill>
                  <a:srgbClr val="002E5F"/>
                </a:solidFill>
                <a:latin typeface="Integral CF Bold" panose="00000800000000000000" pitchFamily="50" charset="0"/>
              </a:rPr>
              <a:t>@</a:t>
            </a:r>
            <a:r>
              <a:rPr lang="en-GB" sz="1488" err="1">
                <a:solidFill>
                  <a:srgbClr val="002E5F"/>
                </a:solidFill>
                <a:latin typeface="Integral CF Bold" panose="00000800000000000000" pitchFamily="50" charset="0"/>
              </a:rPr>
              <a:t>edCDCS</a:t>
            </a:r>
            <a:endParaRPr lang="en-GB" sz="1488">
              <a:solidFill>
                <a:srgbClr val="002E5F"/>
              </a:solidFill>
              <a:latin typeface="Integral CF Bold" panose="00000800000000000000" pitchFamily="50" charset="0"/>
            </a:endParaRP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56707AC0-9F56-5938-793A-F738277DB83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9863" y="59877"/>
            <a:ext cx="1275434" cy="127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643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3D676-E383-34B2-5B73-FC03D435C9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6E7E546-7206-DC92-5AEE-44CD9E2F2F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EE4091-8442-F84B-0A8D-F37FE3E6A9E2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83059FB-C71F-26FF-4014-84E3C71EA8D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CB6A20B-206A-ABAF-4173-CA672CBAE1A1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E3DAB627-078B-5C07-4A6D-163B843E4B16}"/>
              </a:ext>
            </a:extLst>
          </p:cNvPr>
          <p:cNvSpPr txBox="1"/>
          <p:nvPr/>
        </p:nvSpPr>
        <p:spPr>
          <a:xfrm>
            <a:off x="321659" y="1234570"/>
            <a:ext cx="8987804" cy="1563544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Natural Language Toolkit</a:t>
            </a: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Natural language </a:t>
            </a: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     = human language </a:t>
            </a: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     = “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unstructured”data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E491E-8660-3107-BA4C-9BC8074A6547}"/>
              </a:ext>
            </a:extLst>
          </p:cNvPr>
          <p:cNvSpPr txBox="1"/>
          <p:nvPr/>
        </p:nvSpPr>
        <p:spPr>
          <a:xfrm>
            <a:off x="329135" y="47175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NLTK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31301AEA-474D-C7A2-4FF5-BFE0A1747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577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90723" y="756146"/>
            <a:ext cx="4486077" cy="361744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Examples of data sources for natural language: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Books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Newspapers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Magazines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Websites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Transcriptions of audio (i.e. interview, movie dialogue)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• Social media (memes)</a:t>
            </a:r>
          </a:p>
          <a:p>
            <a:pPr>
              <a:lnSpc>
                <a:spcPct val="150000"/>
              </a:lnSpc>
            </a:pPr>
            <a:endParaRPr lang="en-GB" sz="1400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400" dirty="0">
                <a:solidFill>
                  <a:srgbClr val="002060"/>
                </a:solidFill>
                <a:latin typeface="Source Sans Pro"/>
                <a:ea typeface="Source Sans Pro"/>
              </a:rPr>
              <a:t>Always read the licensing/copyright information and terms of use!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1E2DF1-3ACB-4724-5C6D-2DFD7D255F98}"/>
              </a:ext>
            </a:extLst>
          </p:cNvPr>
          <p:cNvSpPr txBox="1"/>
          <p:nvPr/>
        </p:nvSpPr>
        <p:spPr>
          <a:xfrm>
            <a:off x="329135" y="47175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NLTK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3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FD5788D8-F2AE-25F3-447B-037F92E1C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55" y="1442738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9145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65879" y="1134472"/>
            <a:ext cx="4079901" cy="381621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kinds of questions can you ask when you can use a programming language to study hundreds, thousands, or even millions of pages of digital text?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002060"/>
                </a:solidFill>
                <a:latin typeface="Source Sans Pro"/>
                <a:ea typeface="Source Sans Pro"/>
              </a:rPr>
              <a:t>“Distant reading”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24D89E-D9B5-13FC-CEF1-C779007C791B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What NLTK is For?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3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D1D01008-5E53-604A-0435-5B634FBA5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55" y="1442738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733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41721" y="472385"/>
            <a:ext cx="4079901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Why use NLTK</a:t>
            </a:r>
            <a:endParaRPr lang="en-GB" sz="1654" b="1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kinds of questions can you ask when you can use a programming language to study hundreds, thousands, or even millions of pages of digital text?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“Distant reading”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974F87-588F-8DF9-CD3E-FCDDC3D2745C}"/>
              </a:ext>
            </a:extLst>
          </p:cNvPr>
          <p:cNvSpPr txBox="1"/>
          <p:nvPr/>
        </p:nvSpPr>
        <p:spPr>
          <a:xfrm>
            <a:off x="4763343" y="414707"/>
            <a:ext cx="4079901" cy="541972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NLTK Isn’t everything</a:t>
            </a:r>
            <a:endParaRPr lang="en-GB" sz="1654" b="1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kinds of questions can you ask when you can physically hold and look at a printed text, be it an original publication or later edition of the text?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“Close reading”</a:t>
            </a: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Book history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167308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90722" y="1500947"/>
            <a:ext cx="4629747" cy="270905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corpus / corpora: collection of documents</a:t>
            </a: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Token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Sentence/ Word (Unit of analysis)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Tokenizer tokenize documents into tokens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the dog is eating and the cat is sleeping. (9 words)</a:t>
            </a:r>
          </a:p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-&gt; the, dog, is, eating, and, sleeping, . (7 tokens)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D178D8-B5F1-18C6-C4E9-CAC335CE085C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NLTK Terminology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3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4E2984C1-C8B7-9839-6205-874990E5E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55" y="1442738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32239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age of a book&#10;&#10;Description automatically generated">
            <a:extLst>
              <a:ext uri="{FF2B5EF4-FFF2-40B4-BE49-F238E27FC236}">
                <a16:creationId xmlns:a16="http://schemas.microsoft.com/office/drawing/2014/main" id="{B989BC7F-BE59-B622-35C6-1811F945E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968" y="571427"/>
            <a:ext cx="4468486" cy="615017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08137" y="1566516"/>
            <a:ext cx="4732175" cy="119004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 can use Python built-in functions such as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len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set(</a:t>
            </a:r>
            <a:r>
              <a:rPr lang="en-GB" sz="1654" b="1" dirty="0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C3984A-EB39-049C-132C-48B6FD0837D6}"/>
              </a:ext>
            </a:extLst>
          </p:cNvPr>
          <p:cNvSpPr txBox="1"/>
          <p:nvPr/>
        </p:nvSpPr>
        <p:spPr>
          <a:xfrm>
            <a:off x="42694" y="4914403"/>
            <a:ext cx="3395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2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Reference: https://</a:t>
            </a:r>
            <a:r>
              <a:rPr lang="en-GB" sz="1200" b="0" i="0" u="none" strike="noStrike" kern="1200" cap="none" dirty="0" err="1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www.nltk.org</a:t>
            </a:r>
            <a:r>
              <a:rPr lang="en-GB" sz="12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/book/ch01.html</a:t>
            </a:r>
          </a:p>
          <a:p>
            <a:endParaRPr 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8085A3-ABD5-BE68-D086-F816EE78CB83}"/>
              </a:ext>
            </a:extLst>
          </p:cNvPr>
          <p:cNvSpPr txBox="1"/>
          <p:nvPr/>
        </p:nvSpPr>
        <p:spPr>
          <a:xfrm>
            <a:off x="5784131" y="4899082"/>
            <a:ext cx="426330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0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Biblia Sacra by N/A - University of Edinburgh, United Kingdom - CC BY.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0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https://</a:t>
            </a:r>
            <a:r>
              <a:rPr lang="en-GB" sz="1000" b="0" i="0" u="none" strike="noStrike" kern="1200" cap="none" dirty="0" err="1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www.europeana.eu</a:t>
            </a:r>
            <a:r>
              <a:rPr lang="en-GB" sz="10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Liberation Sans" pitchFamily="18"/>
                <a:ea typeface="DejaVu Sans" pitchFamily="2"/>
                <a:cs typeface="DejaVu Sans" pitchFamily="2"/>
              </a:rPr>
              <a:t>/item/9200261/BibliographicResource_3000058482943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ED87A7-963D-B08F-DBF9-06072DF25E89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Getting to Know a Text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542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25B9C5-2892-0DAC-6539-E96E6F6AA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391D48-3F5C-1D11-B471-3E1872054CEC}"/>
              </a:ext>
            </a:extLst>
          </p:cNvPr>
          <p:cNvSpPr/>
          <p:nvPr/>
        </p:nvSpPr>
        <p:spPr>
          <a:xfrm>
            <a:off x="0" y="99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B8B9E8-D013-93EA-1D32-D458BD5F40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18BF4E-0D09-FEA1-5A4D-C2509BA6DAA6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76C38E-9480-C6E1-9C1E-D48ADD2392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7C9DCD-2929-9A7A-4939-8A286ED57771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EFA36C29-406A-EB29-1FA0-FF895C4EE7DE}"/>
              </a:ext>
            </a:extLst>
          </p:cNvPr>
          <p:cNvSpPr txBox="1"/>
          <p:nvPr/>
        </p:nvSpPr>
        <p:spPr>
          <a:xfrm>
            <a:off x="321659" y="1694189"/>
            <a:ext cx="4623567" cy="231907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Calculate the following measures of text1 and text 2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length of vocabulary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lexical diversity (number of tokens/length of text)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08AE1D-B063-4167-EE13-EB17C74C54C0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2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13AAFC23-DEA8-4232-BFB0-CFAAC8B72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7338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379007" y="1372351"/>
            <a:ext cx="8528308" cy="309088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NLTK Text methods include: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concordance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lines=20)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similar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word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common_contexts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[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"list"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"of"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"words"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]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dispersion_plot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[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"list"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"of"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"words"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]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endParaRPr lang="en-GB" sz="1654" b="1" dirty="0">
              <a:solidFill>
                <a:schemeClr val="accent6">
                  <a:lumMod val="60000"/>
                  <a:lumOff val="40000"/>
                </a:schemeClr>
              </a:solidFill>
              <a:highlight>
                <a:srgbClr val="000000"/>
              </a:highlight>
              <a:latin typeface="Courier New" panose="02070309020205020404" pitchFamily="49" charset="0"/>
              <a:ea typeface="Source Sans Pro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01FDE8-7BCF-1FC6-85F4-CD974E78D1EA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Getting to Know a Text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46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BE21A-5244-A63B-DC94-4235B2940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82118-2046-D7B5-DAE2-FC7996971CA4}"/>
              </a:ext>
            </a:extLst>
          </p:cNvPr>
          <p:cNvSpPr/>
          <p:nvPr/>
        </p:nvSpPr>
        <p:spPr>
          <a:xfrm>
            <a:off x="0" y="216976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3938B4-CE53-91DE-803B-6C0939DFF0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C4DCA71-EA36-96D4-0318-AADD76F9006A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C57F23-BAA0-24AC-E537-D38D65EA68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D43E8BB-021D-36AE-24B1-135913C647FB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B05D7A2A-E239-380F-AF8E-9ADD9865A195}"/>
              </a:ext>
            </a:extLst>
          </p:cNvPr>
          <p:cNvSpPr txBox="1"/>
          <p:nvPr/>
        </p:nvSpPr>
        <p:spPr>
          <a:xfrm>
            <a:off x="182940" y="1705141"/>
            <a:ext cx="4877216" cy="231907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the context of a given word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similar words of a given word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the common context of a list of words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Plot the appearance of a given word across the document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1AB996-6FD5-CFF6-1BE1-19FD1B7F83AD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3-4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4EB7F7A1-A17B-21DB-9E6F-A5B14F30A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40680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99A406-A9E6-C09E-119B-43E64933C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0640F9F-C56A-34E1-077E-0AD68E46C509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896896-19A7-D756-B81B-FA4744CA3C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372C660-BA1B-67E4-F099-2D99C5236143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E87FCF-58EC-5DE5-980F-9193871EA861}"/>
              </a:ext>
            </a:extLst>
          </p:cNvPr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48C8AE-B16F-6774-6ACA-225BE27A5051}"/>
              </a:ext>
            </a:extLst>
          </p:cNvPr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EC4348-CAA6-CC75-DC64-18B5BDD95E9B}"/>
              </a:ext>
            </a:extLst>
          </p:cNvPr>
          <p:cNvSpPr txBox="1"/>
          <p:nvPr/>
        </p:nvSpPr>
        <p:spPr>
          <a:xfrm>
            <a:off x="379007" y="1372351"/>
            <a:ext cx="8528308" cy="309088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NLTK Text methods include: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concordance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lines=20)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similar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word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common_contexts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[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"list"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"of"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"words"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]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GB" sz="1654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Text</a:t>
            </a:r>
            <a:r>
              <a:rPr lang="en-GB" sz="1654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.</a:t>
            </a:r>
            <a:r>
              <a:rPr lang="en-GB" sz="1654" b="1" dirty="0" err="1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dispersion_plot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(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[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"list"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"of"</a:t>
            </a:r>
            <a:r>
              <a:rPr lang="en-GB" sz="1654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,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 </a:t>
            </a:r>
            <a:r>
              <a:rPr lang="en-GB" sz="1654" b="1" dirty="0">
                <a:solidFill>
                  <a:srgbClr val="FFC0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"words"</a:t>
            </a:r>
            <a:r>
              <a:rPr lang="en-GB" sz="1654" b="1" dirty="0">
                <a:solidFill>
                  <a:schemeClr val="accent5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]</a:t>
            </a:r>
            <a:r>
              <a:rPr lang="en-GB" sz="1654" b="1" dirty="0">
                <a:solidFill>
                  <a:schemeClr val="accent6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/>
                <a:cs typeface="Courier New" panose="02070309020205020404" pitchFamily="49" charset="0"/>
              </a:rPr>
              <a:t>)</a:t>
            </a:r>
          </a:p>
          <a:p>
            <a:pPr lvl="1">
              <a:lnSpc>
                <a:spcPct val="150000"/>
              </a:lnSpc>
            </a:pPr>
            <a:endParaRPr lang="en-GB" sz="1654" b="1" dirty="0">
              <a:solidFill>
                <a:schemeClr val="accent6">
                  <a:lumMod val="60000"/>
                  <a:lumOff val="40000"/>
                </a:schemeClr>
              </a:solidFill>
              <a:highlight>
                <a:srgbClr val="000000"/>
              </a:highlight>
              <a:latin typeface="Courier New" panose="02070309020205020404" pitchFamily="49" charset="0"/>
              <a:ea typeface="Source Sans Pro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F36DF12-FD6F-D8F8-5549-E94CDFD3DA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498625A-4B64-A6FC-8797-AC9FC8481D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CBFFC2-D627-4296-E696-AB4329816842}"/>
              </a:ext>
            </a:extLst>
          </p:cNvPr>
          <p:cNvSpPr txBox="1"/>
          <p:nvPr/>
        </p:nvSpPr>
        <p:spPr>
          <a:xfrm>
            <a:off x="329135" y="731662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Getting to Know a Text</a:t>
            </a:r>
            <a:endParaRPr lang="en-GB" sz="1400" dirty="0">
              <a:solidFill>
                <a:srgbClr val="FE0E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707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F3DA03-3417-B4FB-0468-3D205D657056}"/>
              </a:ext>
            </a:extLst>
          </p:cNvPr>
          <p:cNvSpPr txBox="1"/>
          <p:nvPr/>
        </p:nvSpPr>
        <p:spPr>
          <a:xfrm>
            <a:off x="757645" y="1555753"/>
            <a:ext cx="8743405" cy="277137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6000" b="1" dirty="0">
                <a:solidFill>
                  <a:srgbClr val="002E5F"/>
                </a:solidFill>
                <a:latin typeface="Verdana Pro Cond"/>
              </a:rPr>
              <a:t>Introduction to Text Analysis With Python</a:t>
            </a:r>
            <a:r>
              <a:rPr lang="en-GB" sz="7937" b="1" dirty="0">
                <a:solidFill>
                  <a:srgbClr val="002E5F"/>
                </a:solidFill>
                <a:latin typeface="Verdana Pro Cond"/>
              </a:rPr>
              <a:t> </a:t>
            </a:r>
          </a:p>
          <a:p>
            <a:endParaRPr lang="en-GB" sz="1488" b="1" dirty="0">
              <a:latin typeface="Verdana Pro Cond"/>
            </a:endParaRPr>
          </a:p>
          <a:p>
            <a:r>
              <a:rPr lang="en-GB" sz="1488" b="1" dirty="0">
                <a:latin typeface="Verdana Pro Cond"/>
              </a:rPr>
              <a:t>16 &amp; 25 Feb 2026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17C33B-B849-A11D-C75F-84E0C33072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92" y="438446"/>
            <a:ext cx="3168339" cy="6235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991A52-A91E-F83D-B4B5-323F1A3162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5982" y="385835"/>
            <a:ext cx="510630" cy="51063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4C2862-A5FE-1A2E-B9D8-E302C5C52151}"/>
              </a:ext>
            </a:extLst>
          </p:cNvPr>
          <p:cNvSpPr/>
          <p:nvPr/>
        </p:nvSpPr>
        <p:spPr>
          <a:xfrm>
            <a:off x="749718" y="4495334"/>
            <a:ext cx="6443555" cy="550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Instructor: Joy Lan</a:t>
            </a: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Adapted from materials made by Xandra Dave Cochran</a:t>
            </a:r>
          </a:p>
        </p:txBody>
      </p:sp>
    </p:spTree>
    <p:extLst>
      <p:ext uri="{BB962C8B-B14F-4D97-AF65-F5344CB8AC3E}">
        <p14:creationId xmlns:p14="http://schemas.microsoft.com/office/powerpoint/2010/main" val="33926948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E0FFE4-727B-BB73-7B96-B2382432E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E3EF96F-F54A-BACA-B220-C3B018F136DF}"/>
              </a:ext>
            </a:extLst>
          </p:cNvPr>
          <p:cNvSpPr/>
          <p:nvPr/>
        </p:nvSpPr>
        <p:spPr>
          <a:xfrm>
            <a:off x="0" y="216976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1C8C63-4126-F9E1-CA04-097BBEAB4D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B0856A-AF78-1FC0-4FCE-BE3BE9C8374E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7BDE5E-BBEA-43C8-3B57-175E7315F3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150391-A00F-C937-13C1-44755BE3F65D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DDCF3526-8310-8D87-F2C9-8506BDB03617}"/>
              </a:ext>
            </a:extLst>
          </p:cNvPr>
          <p:cNvSpPr txBox="1"/>
          <p:nvPr/>
        </p:nvSpPr>
        <p:spPr>
          <a:xfrm>
            <a:off x="182940" y="1705141"/>
            <a:ext cx="4877216" cy="231907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the context of a given word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similar words of a given word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 the common context of a list of words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Plot the appearance of a given word across the document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88563-BE70-F419-F127-1170679A1046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5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3116E2AC-B85D-19CE-82AC-12300A493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7944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The Building Blocks</a:t>
            </a:r>
            <a:endParaRPr lang="en-GB" sz="1654" b="1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Tokenization - words/punctuation, sentences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Normalization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Stemming and lemmatizing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Frequency counts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Part-of-speech tagging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EE13D8A-833C-E78C-D0EF-F8547FAEE50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565" r="2455" b="-290"/>
          <a:stretch/>
        </p:blipFill>
        <p:spPr>
          <a:xfrm>
            <a:off x="4557603" y="1013566"/>
            <a:ext cx="5085200" cy="312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60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51C478C-6764-2D7D-6817-740E9B8E045D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0BA977-3EC7-8303-E44F-CDD21639D03A}"/>
              </a:ext>
            </a:extLst>
          </p:cNvPr>
          <p:cNvSpPr/>
          <p:nvPr/>
        </p:nvSpPr>
        <p:spPr>
          <a:xfrm>
            <a:off x="4182840" y="5292428"/>
            <a:ext cx="1714946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A2CEA0A6-0862-7EB2-A73D-F351F44D2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90" y="4463239"/>
            <a:ext cx="902334" cy="902334"/>
          </a:xfrm>
          <a:prstGeom prst="rect">
            <a:avLst/>
          </a:prstGeom>
        </p:spPr>
      </p:pic>
      <p:pic>
        <p:nvPicPr>
          <p:cNvPr id="6" name="Picture 5" descr="Blue text on a black background&#10;&#10;Description automatically generated">
            <a:extLst>
              <a:ext uri="{FF2B5EF4-FFF2-40B4-BE49-F238E27FC236}">
                <a16:creationId xmlns:a16="http://schemas.microsoft.com/office/drawing/2014/main" id="{B62FBAE1-CA37-9C59-FE58-0C0E255E5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89" y="230330"/>
            <a:ext cx="2618838" cy="513398"/>
          </a:xfrm>
          <a:prstGeom prst="rect">
            <a:avLst/>
          </a:prstGeom>
        </p:spPr>
      </p:pic>
      <p:pic>
        <p:nvPicPr>
          <p:cNvPr id="12" name="Picture 11" descr="A logo with text on it&#10;&#10;Description automatically generated">
            <a:extLst>
              <a:ext uri="{FF2B5EF4-FFF2-40B4-BE49-F238E27FC236}">
                <a16:creationId xmlns:a16="http://schemas.microsoft.com/office/drawing/2014/main" id="{A6738CCD-A498-433D-CF11-C7D459093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377" y="-84957"/>
            <a:ext cx="1252191" cy="1251478"/>
          </a:xfrm>
          <a:prstGeom prst="rect">
            <a:avLst/>
          </a:prstGeom>
        </p:spPr>
      </p:pic>
      <p:sp>
        <p:nvSpPr>
          <p:cNvPr id="16" name="TextBox 11">
            <a:extLst>
              <a:ext uri="{FF2B5EF4-FFF2-40B4-BE49-F238E27FC236}">
                <a16:creationId xmlns:a16="http://schemas.microsoft.com/office/drawing/2014/main" id="{83749741-F746-3870-9E75-964B32DB55A8}"/>
              </a:ext>
            </a:extLst>
          </p:cNvPr>
          <p:cNvSpPr txBox="1"/>
          <p:nvPr/>
        </p:nvSpPr>
        <p:spPr>
          <a:xfrm>
            <a:off x="361050" y="1018737"/>
            <a:ext cx="9385923" cy="368784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46" b="1">
                <a:solidFill>
                  <a:srgbClr val="EB0E67"/>
                </a:solidFill>
                <a:latin typeface="Integral CF Bold"/>
                <a:ea typeface="Source Sans Pro"/>
              </a:rPr>
              <a:t>Tokenisation</a:t>
            </a:r>
          </a:p>
          <a:p>
            <a:endParaRPr lang="en-GB" sz="1654">
              <a:solidFill>
                <a:srgbClr val="002E5F"/>
              </a:solidFill>
              <a:latin typeface="Source Sans Pro"/>
              <a:ea typeface="Source Sans Pro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Tokenisation involves breaking down a piece of text into smaller units called tokens.</a:t>
            </a:r>
            <a:endParaRPr lang="en-GB" sz="1984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Tokens can be individual words, sentences, or even characters, depending on the level of granularity desired.</a:t>
            </a:r>
            <a:endParaRPr lang="en-GB" sz="1984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Tokenisation helps in standardizing and organizing text data, making it easier to analyse and process.</a:t>
            </a:r>
            <a:endParaRPr lang="en-GB" sz="1984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  <a:p>
            <a:pPr marL="236258" indent="-236258">
              <a:lnSpc>
                <a:spcPct val="120000"/>
              </a:lnSpc>
              <a:spcBef>
                <a:spcPts val="827"/>
              </a:spcBef>
              <a:buFont typeface="Arial"/>
              <a:buChar char="•"/>
            </a:pPr>
            <a:r>
              <a:rPr lang="en-GB" sz="1984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Word-based tokenisation breaks down text into individual words, treating each word as a separate token.</a:t>
            </a:r>
            <a:endParaRPr lang="en-GB" sz="1984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3333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8D1245-315A-E57F-4BE9-5AF20247F19D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D45FD74E-1581-68E4-672F-8DA26AF8C82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90" y="4463239"/>
            <a:ext cx="902334" cy="9023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450FDB9-4BAC-97F6-F71E-BF8870C2BA37}"/>
              </a:ext>
            </a:extLst>
          </p:cNvPr>
          <p:cNvSpPr/>
          <p:nvPr/>
        </p:nvSpPr>
        <p:spPr>
          <a:xfrm>
            <a:off x="4182840" y="5292428"/>
            <a:ext cx="1714946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6" name="Picture 5" descr="Blue text on a black background&#10;&#10;Description automatically generated">
            <a:extLst>
              <a:ext uri="{FF2B5EF4-FFF2-40B4-BE49-F238E27FC236}">
                <a16:creationId xmlns:a16="http://schemas.microsoft.com/office/drawing/2014/main" id="{A55D289D-DC2C-BFBA-99BB-607876711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89" y="230330"/>
            <a:ext cx="2618838" cy="513398"/>
          </a:xfrm>
          <a:prstGeom prst="rect">
            <a:avLst/>
          </a:prstGeom>
        </p:spPr>
      </p:pic>
      <p:pic>
        <p:nvPicPr>
          <p:cNvPr id="12" name="Picture 11" descr="A logo with text on it&#10;&#10;Description automatically generated">
            <a:extLst>
              <a:ext uri="{FF2B5EF4-FFF2-40B4-BE49-F238E27FC236}">
                <a16:creationId xmlns:a16="http://schemas.microsoft.com/office/drawing/2014/main" id="{6F8DC821-1F9B-3482-966B-BC25DCA53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377" y="-84957"/>
            <a:ext cx="1252191" cy="1251478"/>
          </a:xfrm>
          <a:prstGeom prst="rect">
            <a:avLst/>
          </a:prstGeom>
        </p:spPr>
      </p:pic>
      <p:sp>
        <p:nvSpPr>
          <p:cNvPr id="14" name="TextBox 11">
            <a:extLst>
              <a:ext uri="{FF2B5EF4-FFF2-40B4-BE49-F238E27FC236}">
                <a16:creationId xmlns:a16="http://schemas.microsoft.com/office/drawing/2014/main" id="{694BA060-E874-B254-A0B2-715E6EA55732}"/>
              </a:ext>
            </a:extLst>
          </p:cNvPr>
          <p:cNvSpPr txBox="1"/>
          <p:nvPr/>
        </p:nvSpPr>
        <p:spPr>
          <a:xfrm>
            <a:off x="361050" y="1018737"/>
            <a:ext cx="9385923" cy="305741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646" b="1" dirty="0">
                <a:solidFill>
                  <a:srgbClr val="EB0E67"/>
                </a:solidFill>
                <a:latin typeface="Integral CF Bold"/>
                <a:ea typeface="Source Sans Pro"/>
              </a:rPr>
              <a:t>Text cleaning &amp; pre-processing</a:t>
            </a:r>
          </a:p>
          <a:p>
            <a:endParaRPr lang="en-GB" sz="1654" dirty="0">
              <a:solidFill>
                <a:srgbClr val="002E5F"/>
              </a:solidFill>
              <a:latin typeface="Source Sans Pro"/>
              <a:ea typeface="Source Sans Pro"/>
            </a:endParaRPr>
          </a:p>
          <a:p>
            <a:pPr marL="236258" indent="-236258">
              <a:spcBef>
                <a:spcPts val="827"/>
              </a:spcBef>
              <a:spcAft>
                <a:spcPts val="661"/>
              </a:spcAft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Formatting text for analysis and removing extraneous </a:t>
            </a:r>
            <a:r>
              <a:rPr lang="en-GB" sz="1984" dirty="0" err="1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informationWorkflows</a:t>
            </a: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 vary depending on research objective, field, and dataset</a:t>
            </a:r>
            <a:endParaRPr lang="en-US" sz="1984" dirty="0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  <a:p>
            <a:pPr marL="236258" indent="-236258">
              <a:spcBef>
                <a:spcPts val="827"/>
              </a:spcBef>
              <a:spcAft>
                <a:spcPts val="661"/>
              </a:spcAft>
              <a:buFont typeface="Arial"/>
              <a:buChar char="•"/>
            </a:pP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Common steps include standardising capitalisation, removing URLs and symbols, </a:t>
            </a:r>
            <a:r>
              <a:rPr lang="en-GB" sz="1984" dirty="0" err="1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stopword</a:t>
            </a: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 removal, tokenisation, stemming, and lemmatization</a:t>
            </a:r>
            <a:endParaRPr lang="en-US" sz="1984" dirty="0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  <a:p>
            <a:pPr marL="236258" indent="-236258">
              <a:spcBef>
                <a:spcPts val="827"/>
              </a:spcBef>
              <a:spcAft>
                <a:spcPts val="661"/>
              </a:spcAft>
              <a:buFont typeface="Arial"/>
              <a:buChar char="•"/>
            </a:pPr>
            <a:r>
              <a:rPr lang="en-GB" sz="1984" dirty="0" err="1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Stopwords</a:t>
            </a:r>
            <a:r>
              <a:rPr lang="en-GB" sz="1984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 include words like “a,” “the,” “of,” “an” that don’t add meaning to the dataset</a:t>
            </a:r>
            <a:endParaRPr lang="en-US" sz="1984" dirty="0">
              <a:solidFill>
                <a:srgbClr val="000000"/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26061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 descr="difference between Stemming and lemmatization_11zon.webp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" t="26635" r="1676" b="11108"/>
          <a:stretch/>
        </p:blipFill>
        <p:spPr bwMode="auto">
          <a:xfrm>
            <a:off x="1112331" y="1386205"/>
            <a:ext cx="7796680" cy="317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C010E99-158D-F345-F633-4FAFA62E96B2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2DABC94-8840-0344-D318-EE5FCF7E8B3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90" y="4463239"/>
            <a:ext cx="902334" cy="90233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4EA484B-7299-453F-9BDC-357006CFFA55}"/>
              </a:ext>
            </a:extLst>
          </p:cNvPr>
          <p:cNvSpPr/>
          <p:nvPr/>
        </p:nvSpPr>
        <p:spPr>
          <a:xfrm>
            <a:off x="4182840" y="5292428"/>
            <a:ext cx="1714946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EDC8DD-C350-C997-CF9B-D90E56002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105" y="581237"/>
            <a:ext cx="8694539" cy="1096006"/>
          </a:xfrm>
        </p:spPr>
        <p:txBody>
          <a:bodyPr>
            <a:normAutofit/>
          </a:bodyPr>
          <a:lstStyle/>
          <a:p>
            <a:r>
              <a:rPr lang="en-GB" sz="3307" dirty="0">
                <a:solidFill>
                  <a:srgbClr val="EB0E67"/>
                </a:solidFill>
                <a:latin typeface="Integral CF Bold"/>
                <a:ea typeface="Source Sans Pro"/>
              </a:rPr>
              <a:t>Stemming &amp; Lemmatization</a:t>
            </a:r>
            <a:endParaRPr lang="en-GB" sz="3307" dirty="0">
              <a:solidFill>
                <a:srgbClr val="EB0E67"/>
              </a:solidFill>
              <a:latin typeface="Integral CF Bold"/>
              <a:ea typeface="Source Sans Pro"/>
              <a:cs typeface="Calibri Light"/>
            </a:endParaRPr>
          </a:p>
        </p:txBody>
      </p:sp>
      <p:pic>
        <p:nvPicPr>
          <p:cNvPr id="4" name="Picture 3" descr="Blue text on a black background&#10;&#10;Description automatically generated">
            <a:extLst>
              <a:ext uri="{FF2B5EF4-FFF2-40B4-BE49-F238E27FC236}">
                <a16:creationId xmlns:a16="http://schemas.microsoft.com/office/drawing/2014/main" id="{B9FB37A4-1E4B-71F6-90FE-3FC11F5E14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9" y="230330"/>
            <a:ext cx="2618838" cy="513398"/>
          </a:xfrm>
          <a:prstGeom prst="rect">
            <a:avLst/>
          </a:prstGeom>
        </p:spPr>
      </p:pic>
      <p:pic>
        <p:nvPicPr>
          <p:cNvPr id="11" name="Picture 10" descr="A logo with text on it&#10;&#10;Description automatically generated">
            <a:extLst>
              <a:ext uri="{FF2B5EF4-FFF2-40B4-BE49-F238E27FC236}">
                <a16:creationId xmlns:a16="http://schemas.microsoft.com/office/drawing/2014/main" id="{A59814A0-0C72-361A-2D64-402CFB9E3C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6377" y="-84957"/>
            <a:ext cx="1252191" cy="1251478"/>
          </a:xfrm>
          <a:prstGeom prst="rect">
            <a:avLst/>
          </a:prstGeom>
        </p:spPr>
      </p:pic>
      <p:pic>
        <p:nvPicPr>
          <p:cNvPr id="12" name="Picture 6" descr="difference between Stemming and lemmatization_11zon.webp">
            <a:extLst>
              <a:ext uri="{FF2B5EF4-FFF2-40B4-BE49-F238E27FC236}">
                <a16:creationId xmlns:a16="http://schemas.microsoft.com/office/drawing/2014/main" id="{307090EC-7A4B-E583-00CA-BD546CEA58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5" t="85981" r="62252" b="-1168"/>
          <a:stretch/>
        </p:blipFill>
        <p:spPr bwMode="auto">
          <a:xfrm>
            <a:off x="1130645" y="3892372"/>
            <a:ext cx="3045762" cy="774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0406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212940" y="1846659"/>
            <a:ext cx="9654742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DEMO 6 &amp; 7</a:t>
            </a:r>
          </a:p>
        </p:txBody>
      </p:sp>
    </p:spTree>
    <p:extLst>
      <p:ext uri="{BB962C8B-B14F-4D97-AF65-F5344CB8AC3E}">
        <p14:creationId xmlns:p14="http://schemas.microsoft.com/office/powerpoint/2010/main" val="957681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y be an image of studying">
            <a:extLst>
              <a:ext uri="{FF2B5EF4-FFF2-40B4-BE49-F238E27FC236}">
                <a16:creationId xmlns:a16="http://schemas.microsoft.com/office/drawing/2014/main" id="{748448C4-825D-6804-E5F9-8D71D9371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1" y="-1"/>
            <a:ext cx="5040313" cy="625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Finding Text Sources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Libraries - NLS Data Foundry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data.nls.uk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Project Gutenberg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gutenberg.org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Hathi Trust Digital Library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hathitrust.org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Websites - Internet Archive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archive.org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)'s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Wayback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Machine, UK Web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archive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webarchive.org.uk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Newspaper archives (universities often subscribe to them!)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249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y be an image of studying">
            <a:extLst>
              <a:ext uri="{FF2B5EF4-FFF2-40B4-BE49-F238E27FC236}">
                <a16:creationId xmlns:a16="http://schemas.microsoft.com/office/drawing/2014/main" id="{748448C4-825D-6804-E5F9-8D71D9371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1" y="-1"/>
            <a:ext cx="5040313" cy="625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4274223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Research with NLTK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Who is named in a text?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places are named in a text?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Chunking and Named Entity Recognition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How does the vocabulary of an author change over time?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Lexical Diversity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723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y be an image of studying">
            <a:extLst>
              <a:ext uri="{FF2B5EF4-FFF2-40B4-BE49-F238E27FC236}">
                <a16:creationId xmlns:a16="http://schemas.microsoft.com/office/drawing/2014/main" id="{748448C4-825D-6804-E5F9-8D71D9371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1" y="-1"/>
            <a:ext cx="5040313" cy="625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541972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FE0E67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Research with NLTK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are the common themes throughout a corpus?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Topic </a:t>
            </a:r>
            <a:r>
              <a:rPr lang="en-GB" sz="1654" dirty="0" err="1">
                <a:solidFill>
                  <a:srgbClr val="FE0E67"/>
                </a:solidFill>
                <a:latin typeface="Source Sans Pro"/>
                <a:ea typeface="Source Sans Pro"/>
              </a:rPr>
              <a:t>Modeling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attitudes are expressed in a corpus?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Sentiment Analysis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What words occur near each other throughout a corpus?  How does the meaning of a word change over time?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FE0E67"/>
                </a:solidFill>
                <a:latin typeface="Source Sans Pro"/>
                <a:ea typeface="Source Sans Pro"/>
              </a:rPr>
              <a:t>Word Embeddings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422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letter&#10;&#10;Description automatically generated">
            <a:extLst>
              <a:ext uri="{FF2B5EF4-FFF2-40B4-BE49-F238E27FC236}">
                <a16:creationId xmlns:a16="http://schemas.microsoft.com/office/drawing/2014/main" id="{70FB4340-6BD0-49E9-042E-C3F06138BD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83443" y="604435"/>
            <a:ext cx="4997181" cy="50661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9277228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Next Week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Research with NLTK on a corpus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NLTK with pandas (for tabular data)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NLTK with Altair (for data visualization)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Regular Expression practice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Cleaning messy text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Resources for more text analysis practice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59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letter&#10;&#10;Description automatically generated">
            <a:extLst>
              <a:ext uri="{FF2B5EF4-FFF2-40B4-BE49-F238E27FC236}">
                <a16:creationId xmlns:a16="http://schemas.microsoft.com/office/drawing/2014/main" id="{8E827442-9565-B64C-5DAD-E18569DC0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40312" y="0"/>
            <a:ext cx="5040313" cy="49954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0FE0C8-FF00-46F2-E30E-2FFECBACEC28}"/>
              </a:ext>
            </a:extLst>
          </p:cNvPr>
          <p:cNvSpPr txBox="1"/>
          <p:nvPr/>
        </p:nvSpPr>
        <p:spPr>
          <a:xfrm>
            <a:off x="491692" y="959262"/>
            <a:ext cx="3586797" cy="4835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2646" b="1" dirty="0">
                <a:solidFill>
                  <a:srgbClr val="002E5F"/>
                </a:solidFill>
                <a:latin typeface="Verdana Pro Cond Black"/>
                <a:ea typeface="Calibri"/>
                <a:cs typeface="Calibri"/>
              </a:rPr>
              <a:t>Course Topic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2EAB7-7C88-8E02-12A6-0CDE1A36F0A7}"/>
              </a:ext>
            </a:extLst>
          </p:cNvPr>
          <p:cNvSpPr txBox="1"/>
          <p:nvPr/>
        </p:nvSpPr>
        <p:spPr>
          <a:xfrm>
            <a:off x="491692" y="1699337"/>
            <a:ext cx="4385108" cy="1181710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Analysing unstructured data with Python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Natural Language Toolkit (NLTK)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Regular Expressions</a:t>
            </a:r>
          </a:p>
        </p:txBody>
      </p:sp>
    </p:spTree>
    <p:extLst>
      <p:ext uri="{BB962C8B-B14F-4D97-AF65-F5344CB8AC3E}">
        <p14:creationId xmlns:p14="http://schemas.microsoft.com/office/powerpoint/2010/main" val="15900523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853186" y="1482671"/>
            <a:ext cx="8374250" cy="111071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Thanks Everyone!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AFA84A-8D67-1D57-4BAB-4AE81C7D30FE}"/>
              </a:ext>
            </a:extLst>
          </p:cNvPr>
          <p:cNvSpPr/>
          <p:nvPr/>
        </p:nvSpPr>
        <p:spPr>
          <a:xfrm>
            <a:off x="853186" y="2965144"/>
            <a:ext cx="8374250" cy="111071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Next class: Wednesday 19th, 2-4PM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Please message me on Teams for office hours!</a:t>
            </a:r>
          </a:p>
        </p:txBody>
      </p:sp>
    </p:spTree>
    <p:extLst>
      <p:ext uri="{BB962C8B-B14F-4D97-AF65-F5344CB8AC3E}">
        <p14:creationId xmlns:p14="http://schemas.microsoft.com/office/powerpoint/2010/main" val="258704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letter&#10;&#10;Description automatically generated">
            <a:extLst>
              <a:ext uri="{FF2B5EF4-FFF2-40B4-BE49-F238E27FC236}">
                <a16:creationId xmlns:a16="http://schemas.microsoft.com/office/drawing/2014/main" id="{8E827442-9565-B64C-5DAD-E18569DC0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83443" y="604435"/>
            <a:ext cx="4997181" cy="50661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AB7E84-0042-38F4-B66F-1B51403A998E}"/>
              </a:ext>
            </a:extLst>
          </p:cNvPr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7272DD-A342-7EC8-C316-7EE969DB911A}"/>
              </a:ext>
            </a:extLst>
          </p:cNvPr>
          <p:cNvSpPr txBox="1"/>
          <p:nvPr/>
        </p:nvSpPr>
        <p:spPr>
          <a:xfrm>
            <a:off x="491692" y="959262"/>
            <a:ext cx="3586797" cy="4835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2646" b="1" dirty="0">
                <a:solidFill>
                  <a:srgbClr val="002E5F"/>
                </a:solidFill>
                <a:latin typeface="Verdana Pro Cond Black"/>
                <a:ea typeface="Calibri"/>
                <a:cs typeface="Calibri"/>
              </a:rPr>
              <a:t>Course Structure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C2123-9F92-CCFC-67E4-CA5F506D1FD0}"/>
              </a:ext>
            </a:extLst>
          </p:cNvPr>
          <p:cNvSpPr txBox="1"/>
          <p:nvPr/>
        </p:nvSpPr>
        <p:spPr>
          <a:xfrm>
            <a:off x="491692" y="1699337"/>
            <a:ext cx="4385108" cy="2709051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Anticipate about ~7 hours/week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2 hour course, 2-4 pm on Monday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1 assignment per week, ~2 hours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Independent learning, ~2 hours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Office hours on request on Teams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All materials will be uploaded to the course page on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Github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396387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1C623-4CBB-585A-DA78-BCAC81FCD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24697478-27B5-EC28-9A6A-D6561E300E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0" y="198"/>
            <a:ext cx="5040312" cy="56703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4FE908-3EE1-2728-B770-D9B24744DACD}"/>
              </a:ext>
            </a:extLst>
          </p:cNvPr>
          <p:cNvSpPr/>
          <p:nvPr/>
        </p:nvSpPr>
        <p:spPr>
          <a:xfrm>
            <a:off x="5340205" y="1231054"/>
            <a:ext cx="4481289" cy="32321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Why are you interested in text analysis?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Python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</a:t>
            </a:r>
            <a:r>
              <a:rPr lang="en-GB" sz="1800" dirty="0" err="1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Jupyter</a:t>
            </a: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Notebooks or Google Colab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Regular Expressions before?</a:t>
            </a:r>
            <a:endParaRPr lang="en-GB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2E5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Have you used NLTK before?</a:t>
            </a:r>
            <a:endParaRPr lang="en-US" sz="1800" dirty="0">
              <a:solidFill>
                <a:srgbClr val="002E5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E54194-10D1-EECD-6FBA-BF6C73901EE5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47995C-F888-CF39-D5B2-FF23114640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FE7EBC6-471B-67C4-DB68-119A736A7D09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449585-121E-99A4-F2B8-9FA4D92B5576}"/>
              </a:ext>
            </a:extLst>
          </p:cNvPr>
          <p:cNvSpPr txBox="1"/>
          <p:nvPr/>
        </p:nvSpPr>
        <p:spPr>
          <a:xfrm>
            <a:off x="5340205" y="414833"/>
            <a:ext cx="3586797" cy="48350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2646" b="1" dirty="0">
                <a:solidFill>
                  <a:srgbClr val="002E5F"/>
                </a:solidFill>
                <a:latin typeface="Verdana Pro Cond Black"/>
                <a:ea typeface="Calibri"/>
                <a:cs typeface="Calibri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367653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33037-55E7-4595-B109-387F8E944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0E98DF9-7B1B-215B-0ED3-5989623BFE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6935A8C-9F5B-4451-B839-D3BD3593F130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1121B4-F66E-4F20-F325-ABBEBD0BB8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F69D2B5-CDC6-8AD2-EE2C-7EBFEDB600A7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C856B462-0EB0-31DD-54A9-1CEE72982666}"/>
              </a:ext>
            </a:extLst>
          </p:cNvPr>
          <p:cNvSpPr txBox="1"/>
          <p:nvPr/>
        </p:nvSpPr>
        <p:spPr>
          <a:xfrm>
            <a:off x="321659" y="1234570"/>
            <a:ext cx="8987804" cy="2709051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Jupyter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Notebooks /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Jupyterlabs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With Google Colab https://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colab.research.google.com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Go to File &gt; Open Notebook &gt;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Github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&gt; paste the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Github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link to the notebook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Locally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Install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jupyter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notebook with pip/pip3 or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conda</a:t>
            </a: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Download and open the notebook file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You’ll also need to install the libraries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nltk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, etc. ) locally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D274E3-CD04-1355-8D71-3B783EA97B4E}"/>
              </a:ext>
            </a:extLst>
          </p:cNvPr>
          <p:cNvSpPr txBox="1"/>
          <p:nvPr/>
        </p:nvSpPr>
        <p:spPr>
          <a:xfrm>
            <a:off x="259466" y="315471"/>
            <a:ext cx="7707410" cy="69189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4000" b="1" dirty="0">
                <a:solidFill>
                  <a:srgbClr val="FE0E67"/>
                </a:solidFill>
                <a:latin typeface="Verdana Pro Cond"/>
                <a:ea typeface="Calibri"/>
                <a:cs typeface="Calibri"/>
              </a:rPr>
              <a:t>Set up the environment</a:t>
            </a:r>
            <a:endParaRPr lang="en-GB" dirty="0">
              <a:solidFill>
                <a:srgbClr val="FE0E67"/>
              </a:solidFill>
            </a:endParaRPr>
          </a:p>
        </p:txBody>
      </p:sp>
      <p:pic>
        <p:nvPicPr>
          <p:cNvPr id="5" name="Picture 2" descr="Project Jupyter | Try Jupyter">
            <a:extLst>
              <a:ext uri="{FF2B5EF4-FFF2-40B4-BE49-F238E27FC236}">
                <a16:creationId xmlns:a16="http://schemas.microsoft.com/office/drawing/2014/main" id="{0D0E3E27-BE1A-3E47-3035-A76499277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529" y="2587188"/>
            <a:ext cx="4432458" cy="23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1627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8C95B-616D-A933-6A3E-4E4E7E35B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AA6B45D-44B7-284D-853B-831E66FFE9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57A7B87-CA72-7E63-5D39-164CA1FC96BB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761D6A-A2E8-5630-632F-421F4B7D41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A06A1D7-42F2-7F76-6B7D-AE8172FF9C98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C88E5191-A738-EF4C-CBF4-060365EE0A63}"/>
              </a:ext>
            </a:extLst>
          </p:cNvPr>
          <p:cNvSpPr txBox="1"/>
          <p:nvPr/>
        </p:nvSpPr>
        <p:spPr>
          <a:xfrm>
            <a:off x="321659" y="1234570"/>
            <a:ext cx="8987804" cy="3854556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Name these data types: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”Hello!”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[1, 2, 3]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{”A”:1, “B”:2}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Functions: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print()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while: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for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i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in list: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def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function_name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()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BD829A-28B7-6C1C-2067-8776487CA13D}"/>
              </a:ext>
            </a:extLst>
          </p:cNvPr>
          <p:cNvSpPr txBox="1"/>
          <p:nvPr/>
        </p:nvSpPr>
        <p:spPr>
          <a:xfrm>
            <a:off x="329135" y="47175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Python Refresher (Opt.)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5" name="Picture 2" descr="Project Jupyter | Try Jupyter">
            <a:extLst>
              <a:ext uri="{FF2B5EF4-FFF2-40B4-BE49-F238E27FC236}">
                <a16:creationId xmlns:a16="http://schemas.microsoft.com/office/drawing/2014/main" id="{E71ED7F0-45F2-61D6-E1FB-5A9A2AE08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529" y="2587188"/>
            <a:ext cx="4432458" cy="23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9462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10E9F-852A-43C4-1869-96DB873E3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BF3190C-3FA6-6A17-579B-B629048033F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A9CF6F-D46A-07A9-C1BE-855D3FD782E1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2BCFB6-AF5B-A910-67ED-A3C8A2BB07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8724A91-1E54-8A31-609B-B59869455CEC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63071EFD-7DDA-2A9D-AA53-DE82D3932732}"/>
              </a:ext>
            </a:extLst>
          </p:cNvPr>
          <p:cNvSpPr txBox="1"/>
          <p:nvPr/>
        </p:nvSpPr>
        <p:spPr>
          <a:xfrm>
            <a:off x="321659" y="1234570"/>
            <a:ext cx="8987804" cy="1514813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Import </a:t>
            </a:r>
            <a:r>
              <a:rPr lang="en-GB" sz="1600" dirty="0" err="1">
                <a:solidFill>
                  <a:srgbClr val="FE0E67"/>
                </a:solidFill>
                <a:latin typeface="Source Sans Pro"/>
                <a:ea typeface="Source Sans Pro"/>
              </a:rPr>
              <a:t>ntlk</a:t>
            </a:r>
            <a:endParaRPr lang="en-GB" sz="1600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Use </a:t>
            </a:r>
            <a:r>
              <a:rPr lang="en-GB" sz="1600" dirty="0" err="1">
                <a:solidFill>
                  <a:srgbClr val="FE0E67"/>
                </a:solidFill>
                <a:latin typeface="Source Sans Pro"/>
                <a:ea typeface="Source Sans Pro"/>
              </a:rPr>
              <a:t>nltk.download</a:t>
            </a:r>
            <a:r>
              <a:rPr lang="en-GB" sz="1600" dirty="0">
                <a:solidFill>
                  <a:srgbClr val="FE0E67"/>
                </a:solidFill>
                <a:latin typeface="Source Sans Pro"/>
                <a:ea typeface="Source Sans Pro"/>
              </a:rPr>
              <a:t>() 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for downloading the packages, once they are downloaded, you can call these packages using "import”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We will use </a:t>
            </a:r>
            <a:r>
              <a:rPr lang="en-GB" sz="1600" dirty="0" err="1">
                <a:solidFill>
                  <a:srgbClr val="002060"/>
                </a:solidFill>
                <a:latin typeface="Source Sans Pro"/>
                <a:ea typeface="Source Sans Pro"/>
              </a:rPr>
              <a:t>nltk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 ‘</a:t>
            </a:r>
            <a:r>
              <a:rPr lang="en-GB" sz="1600" dirty="0" err="1">
                <a:solidFill>
                  <a:srgbClr val="002060"/>
                </a:solidFill>
                <a:latin typeface="Source Sans Pro"/>
                <a:ea typeface="Source Sans Pro"/>
              </a:rPr>
              <a:t>gutenberg</a:t>
            </a:r>
            <a:r>
              <a:rPr lang="en-GB" sz="1600" dirty="0">
                <a:solidFill>
                  <a:srgbClr val="002060"/>
                </a:solidFill>
                <a:latin typeface="Source Sans Pro"/>
                <a:ea typeface="Source Sans Pro"/>
              </a:rPr>
              <a:t>' and 'book’ as example corpus (textual data)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3B64E4-82AC-07CF-EC8C-E6C574BC6BDF}"/>
              </a:ext>
            </a:extLst>
          </p:cNvPr>
          <p:cNvSpPr txBox="1"/>
          <p:nvPr/>
        </p:nvSpPr>
        <p:spPr>
          <a:xfrm>
            <a:off x="329135" y="471754"/>
            <a:ext cx="7707410" cy="568785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Download and Import </a:t>
            </a:r>
            <a:r>
              <a:rPr lang="en-GB" sz="3200" b="1" dirty="0" err="1">
                <a:solidFill>
                  <a:srgbClr val="FE0E67"/>
                </a:solidFill>
                <a:latin typeface="Verdana Pro Cond"/>
                <a:cs typeface="Calibri"/>
              </a:rPr>
              <a:t>nltk</a:t>
            </a:r>
            <a:r>
              <a:rPr lang="en-GB" sz="3200" b="1" dirty="0">
                <a:solidFill>
                  <a:srgbClr val="FE0E67"/>
                </a:solidFill>
                <a:latin typeface="Verdana Pro Cond"/>
                <a:cs typeface="Calibri"/>
              </a:rPr>
              <a:t> packages</a:t>
            </a:r>
            <a:endParaRPr lang="en-GB" sz="1400" dirty="0">
              <a:solidFill>
                <a:srgbClr val="FE0E67"/>
              </a:solidFill>
            </a:endParaRPr>
          </a:p>
        </p:txBody>
      </p:sp>
      <p:pic>
        <p:nvPicPr>
          <p:cNvPr id="5" name="Picture 2" descr="Project Jupyter | Try Jupyter">
            <a:extLst>
              <a:ext uri="{FF2B5EF4-FFF2-40B4-BE49-F238E27FC236}">
                <a16:creationId xmlns:a16="http://schemas.microsoft.com/office/drawing/2014/main" id="{AFA70D95-5543-16AF-B8E7-DA8AB75A0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529" y="2587188"/>
            <a:ext cx="4432458" cy="232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76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80496-9D7E-94F0-1FBE-4AD2CD79F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C96041-761B-029D-3384-BF18A43F4FD7}"/>
              </a:ext>
            </a:extLst>
          </p:cNvPr>
          <p:cNvSpPr/>
          <p:nvPr/>
        </p:nvSpPr>
        <p:spPr>
          <a:xfrm>
            <a:off x="0" y="99"/>
            <a:ext cx="5060156" cy="5670352"/>
          </a:xfrm>
          <a:prstGeom prst="rect">
            <a:avLst/>
          </a:prstGeom>
          <a:solidFill>
            <a:srgbClr val="EB0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baseline="-25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14920E-3874-63FA-1BF1-0EB2137ECC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91" y="23702"/>
            <a:ext cx="1275434" cy="1275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1DD14B7-153A-5448-F243-63C4F0E3BE40}"/>
              </a:ext>
            </a:extLst>
          </p:cNvPr>
          <p:cNvSpPr/>
          <p:nvPr/>
        </p:nvSpPr>
        <p:spPr>
          <a:xfrm>
            <a:off x="-1" y="4914404"/>
            <a:ext cx="10080625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0E3776-8C04-55F4-6363-171E72AE22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366FE2-A6E1-DD03-7AA0-61B6F1DF65ED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>
                <a:solidFill>
                  <a:srgbClr val="EB0E67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7EBCE568-5A15-1D00-736D-FDA11F36E171}"/>
              </a:ext>
            </a:extLst>
          </p:cNvPr>
          <p:cNvSpPr txBox="1"/>
          <p:nvPr/>
        </p:nvSpPr>
        <p:spPr>
          <a:xfrm>
            <a:off x="321659" y="1694189"/>
            <a:ext cx="4623567" cy="945042"/>
          </a:xfrm>
          <a:prstGeom prst="rect">
            <a:avLst/>
          </a:prstGeom>
          <a:noFill/>
        </p:spPr>
        <p:txBody>
          <a:bodyPr rot="0" spcFirstLastPara="0" vert="horz" wrap="square" lIns="75605" tIns="37802" rIns="75605" bIns="37802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510" indent="-283510">
              <a:lnSpc>
                <a:spcPct val="150000"/>
              </a:lnSpc>
              <a:buFont typeface="Arial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Getting to know your data</a:t>
            </a:r>
          </a:p>
          <a:p>
            <a:pPr marL="283510" indent="-283510">
              <a:lnSpc>
                <a:spcPct val="150000"/>
              </a:lnSpc>
              <a:buFont typeface="Arial"/>
              <a:buChar char="•"/>
            </a:pPr>
            <a:r>
              <a:rPr lang="en-GB" sz="1984" dirty="0">
                <a:solidFill>
                  <a:schemeClr val="bg1"/>
                </a:solidFill>
                <a:ea typeface="Calibri"/>
                <a:cs typeface="Calibri"/>
              </a:rPr>
              <a:t>Use print() to print out the text2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639DAB-7D2F-5014-B6FB-5F9C551964EA}"/>
              </a:ext>
            </a:extLst>
          </p:cNvPr>
          <p:cNvSpPr txBox="1"/>
          <p:nvPr/>
        </p:nvSpPr>
        <p:spPr>
          <a:xfrm>
            <a:off x="330601" y="418385"/>
            <a:ext cx="4397957" cy="99967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  <a:latin typeface="Verdana Pro Cond"/>
                <a:ea typeface="Calibri"/>
                <a:cs typeface="Calibri"/>
              </a:rPr>
              <a:t>Demo 1</a:t>
            </a:r>
            <a:endParaRPr lang="en-GB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Natural Language Processing With Python's NLTK Package – Real Python">
            <a:extLst>
              <a:ext uri="{FF2B5EF4-FFF2-40B4-BE49-F238E27FC236}">
                <a16:creationId xmlns:a16="http://schemas.microsoft.com/office/drawing/2014/main" id="{448F4B23-5562-6A59-2D26-CAB93DDE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94" y="1418057"/>
            <a:ext cx="4654591" cy="26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0489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1389</TotalTime>
  <Words>1591</Words>
  <Application>Microsoft Macintosh PowerPoint</Application>
  <PresentationFormat>Custom</PresentationFormat>
  <Paragraphs>292</Paragraphs>
  <Slides>30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3" baseType="lpstr">
      <vt:lpstr>Integral CF</vt:lpstr>
      <vt:lpstr>Integral CF Bold</vt:lpstr>
      <vt:lpstr>Liberation Sans</vt:lpstr>
      <vt:lpstr>Aptos</vt:lpstr>
      <vt:lpstr>Arial</vt:lpstr>
      <vt:lpstr>Arial Black</vt:lpstr>
      <vt:lpstr>Calibri</vt:lpstr>
      <vt:lpstr>Calibri Light</vt:lpstr>
      <vt:lpstr>Courier New</vt:lpstr>
      <vt:lpstr>Source Sans Pro</vt:lpstr>
      <vt:lpstr>Verdana Pro Cond</vt:lpstr>
      <vt:lpstr>Verdana Pro Cond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Stemming &amp; Lemmatization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Xandra Dave Cochran</dc:creator>
  <cp:lastModifiedBy>Joy Lan</cp:lastModifiedBy>
  <cp:revision>16</cp:revision>
  <dcterms:created xsi:type="dcterms:W3CDTF">2024-02-09T00:00:31Z</dcterms:created>
  <dcterms:modified xsi:type="dcterms:W3CDTF">2026-02-10T12:04:43Z</dcterms:modified>
</cp:coreProperties>
</file>

<file path=docProps/thumbnail.jpeg>
</file>